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27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2222575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200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 &amp; K   G L O B A L   C O . ,   L T D .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2570047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kern="0" spc="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 소개서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57200" y="3411295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한국과 우즈베키스탄을 잇다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023360" y="3941647"/>
            <a:ext cx="109728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444398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  ·  2026</a:t>
            </a:r>
            <a:endParaRPr lang="en-US" sz="1050" dirty="0"/>
          </a:p>
        </p:txBody>
      </p:sp>
      <p:pic>
        <p:nvPicPr>
          <p:cNvPr id="8" name="Image 0" descr="img/logo.png">
            <a:extLst>
              <a:ext uri="{FF2B5EF4-FFF2-40B4-BE49-F238E27FC236}">
                <a16:creationId xmlns:a16="http://schemas.microsoft.com/office/drawing/2014/main" id="{F02F1262-CA6E-4418-585C-00EEE4F8B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507" y="-218613"/>
            <a:ext cx="3378740" cy="33787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우즈베키스탄 포트폴리오 2026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포트폴리오 현황 요약 — 2026년 7월 기준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207008"/>
            <a:ext cx="2596896" cy="1005840"/>
          </a:xfrm>
          <a:prstGeom prst="roundRect">
            <a:avLst>
              <a:gd name="adj" fmla="val 500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66928" y="1316736"/>
            <a:ext cx="25968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$192M+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658368" y="1810512"/>
            <a:ext cx="2414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확정 사업 규모 · 핵심 5건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310128" y="1207008"/>
            <a:ext cx="2596896" cy="1005840"/>
          </a:xfrm>
          <a:prstGeom prst="roundRect">
            <a:avLst>
              <a:gd name="adj" fmla="val 500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3310128" y="1316736"/>
            <a:ext cx="25968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3401568" y="1810512"/>
            <a:ext cx="2414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전체 프로젝트 · 7개 분야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6053328" y="1207008"/>
            <a:ext cx="2596896" cy="1005840"/>
          </a:xfrm>
          <a:prstGeom prst="roundRect">
            <a:avLst>
              <a:gd name="adj" fmla="val 500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053328" y="1316736"/>
            <a:ext cx="25968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6144768" y="1810512"/>
            <a:ext cx="2414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대통령 승인 확보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566928" y="2487168"/>
            <a:ext cx="2596896" cy="2212848"/>
          </a:xfrm>
          <a:prstGeom prst="roundRect">
            <a:avLst>
              <a:gd name="adj" fmla="val 2273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749808" y="2651760"/>
            <a:ext cx="22311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749808" y="2944368"/>
            <a:ext cx="22311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5건 · $192M+ · 정부 승인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749808" y="3255264"/>
            <a:ext cx="223113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AIRRAS 양식 클러스터 · U&amp;K Pharm · 여성전문병원 · U&amp;K House · 안디잔 파크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3310128" y="2487168"/>
            <a:ext cx="2596896" cy="2212848"/>
          </a:xfrm>
          <a:prstGeom prst="roundRect">
            <a:avLst>
              <a:gd name="adj" fmla="val 2273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3493008" y="2651760"/>
            <a:ext cx="22311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추진 중 프로젝트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3493008" y="2944368"/>
            <a:ext cx="22311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3건 · 타슈켄트 및 전국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3493008" y="3255264"/>
            <a:ext cx="223113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엔지니어링 합작법인 · 건설(EPC) · 외국인 주거단지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6053328" y="2487168"/>
            <a:ext cx="2596896" cy="2212848"/>
          </a:xfrm>
          <a:prstGeom prst="roundRect">
            <a:avLst>
              <a:gd name="adj" fmla="val 2273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7" name="Text 24"/>
          <p:cNvSpPr/>
          <p:nvPr/>
        </p:nvSpPr>
        <p:spPr>
          <a:xfrm>
            <a:off x="6236208" y="2651760"/>
            <a:ext cx="22311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정부 요청 파이프라인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6236208" y="2944368"/>
            <a:ext cx="22311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6건 · MOU 체결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6236208" y="3255264"/>
            <a:ext cx="223113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농업단지 · 중소기업 산업단지 · FEZ 물류 · 고속도로 휴게소 · 식량안보 · 화학공장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1 — AIRRAS 양식 클러스터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스마트 양식 · 나망간 · $72.5M · 대통령 승인 — 2026년 6월 23일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188720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13232" y="1385316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1" name="Text 8"/>
          <p:cNvSpPr/>
          <p:nvPr/>
        </p:nvSpPr>
        <p:spPr>
          <a:xfrm>
            <a:off x="713232" y="13853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261872" y="1280160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사료공장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261872" y="1554480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고품질 어류 사료 현지 생산 — 수입 대체 및 지역 공급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566928" y="2093976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2290572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22905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61872" y="2185416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양식장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1261872" y="2459736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수질 관리 · 자동 급이 · 실시간 모니터링 시스템</a:t>
            </a:r>
            <a:endParaRPr lang="en-US" sz="880" dirty="0"/>
          </a:p>
        </p:txBody>
      </p:sp>
      <p:sp>
        <p:nvSpPr>
          <p:cNvPr id="19" name="Shape 16"/>
          <p:cNvSpPr/>
          <p:nvPr/>
        </p:nvSpPr>
        <p:spPr>
          <a:xfrm>
            <a:off x="566928" y="2999232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713232" y="3195828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1" name="Text 18"/>
          <p:cNvSpPr/>
          <p:nvPr/>
        </p:nvSpPr>
        <p:spPr>
          <a:xfrm>
            <a:off x="713232" y="31958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61872" y="3090672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수산물 가공공장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1261872" y="3364992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고부가가치 가공 — 내수 유통 및 CIS 수출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566928" y="3904488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713232" y="4101084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6" name="Text 23"/>
          <p:cNvSpPr/>
          <p:nvPr/>
        </p:nvSpPr>
        <p:spPr>
          <a:xfrm>
            <a:off x="713232" y="41010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261872" y="3995928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R&amp;D 센터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1261872" y="4270248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양식 기술·종자·사료 연구 — 대통령령 제정 준비 중</a:t>
            </a:r>
            <a:endParaRPr lang="en-US" sz="880" dirty="0"/>
          </a:p>
        </p:txBody>
      </p:sp>
      <p:sp>
        <p:nvSpPr>
          <p:cNvPr id="31" name="Text 27"/>
          <p:cNvSpPr/>
          <p:nvPr/>
        </p:nvSpPr>
        <p:spPr>
          <a:xfrm>
            <a:off x="4873752" y="3861070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우즈베키스탄 대통령 보고 및 승인 — AIRRAS 프로젝트 · 2026년 6월 23일</a:t>
            </a:r>
            <a:endParaRPr lang="en-US" sz="900" dirty="0"/>
          </a:p>
        </p:txBody>
      </p:sp>
      <p:pic>
        <p:nvPicPr>
          <p:cNvPr id="32" name="Image 1" descr="img/president.jpg">
            <a:extLst>
              <a:ext uri="{FF2B5EF4-FFF2-40B4-BE49-F238E27FC236}">
                <a16:creationId xmlns:a16="http://schemas.microsoft.com/office/drawing/2014/main" id="{094E5194-0E3D-9CB6-EDE7-18B9F241F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366" y="1175750"/>
            <a:ext cx="4027574" cy="2674620"/>
          </a:xfrm>
          <a:prstGeom prst="rect">
            <a:avLst/>
          </a:prstGeom>
        </p:spPr>
      </p:pic>
      <p:sp>
        <p:nvSpPr>
          <p:cNvPr id="33" name="Shape 26">
            <a:extLst>
              <a:ext uri="{FF2B5EF4-FFF2-40B4-BE49-F238E27FC236}">
                <a16:creationId xmlns:a16="http://schemas.microsoft.com/office/drawing/2014/main" id="{5DBFAB14-F540-28B0-79D1-799F491EC897}"/>
              </a:ext>
            </a:extLst>
          </p:cNvPr>
          <p:cNvSpPr/>
          <p:nvPr/>
        </p:nvSpPr>
        <p:spPr>
          <a:xfrm>
            <a:off x="4956048" y="1188720"/>
            <a:ext cx="4032892" cy="265176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2 — U&amp;K PHARM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제약 · 화장품 · 비타민  |  타슈켄트 파마 파크(바이오시티)  |  $52.5M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234440"/>
            <a:ext cx="16459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0" name="Text 7"/>
          <p:cNvSpPr/>
          <p:nvPr/>
        </p:nvSpPr>
        <p:spPr>
          <a:xfrm>
            <a:off x="658368" y="1234440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위치·부지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304288" y="1234440"/>
            <a:ext cx="3547872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2" name="Text 9"/>
          <p:cNvSpPr/>
          <p:nvPr/>
        </p:nvSpPr>
        <p:spPr>
          <a:xfrm>
            <a:off x="2432304" y="1234440"/>
            <a:ext cx="3310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 파마 파크(바이오시티) — 4.5ha 배정 진행 중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566928" y="1938528"/>
            <a:ext cx="16459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4" name="Text 11"/>
          <p:cNvSpPr/>
          <p:nvPr/>
        </p:nvSpPr>
        <p:spPr>
          <a:xfrm>
            <a:off x="658368" y="193852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구성 시설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304288" y="1938528"/>
            <a:ext cx="3547872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6" name="Text 13"/>
          <p:cNvSpPr/>
          <p:nvPr/>
        </p:nvSpPr>
        <p:spPr>
          <a:xfrm>
            <a:off x="2432304" y="1938528"/>
            <a:ext cx="3310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제약 · K-뷰티 화장품 · 비타민 공장 — 국제 GMP 기준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66928" y="2642616"/>
            <a:ext cx="16459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8" name="Text 15"/>
          <p:cNvSpPr/>
          <p:nvPr/>
        </p:nvSpPr>
        <p:spPr>
          <a:xfrm>
            <a:off x="658368" y="2642616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정부 승인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2304288" y="2642616"/>
            <a:ext cx="3547872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0" name="Text 17"/>
          <p:cNvSpPr/>
          <p:nvPr/>
        </p:nvSpPr>
        <p:spPr>
          <a:xfrm>
            <a:off x="2432304" y="2642616"/>
            <a:ext cx="3310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보건부 제1차관 · 바이오시티 청장 · 심의위원회 승인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566928" y="3346704"/>
            <a:ext cx="16459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2" name="Text 19"/>
          <p:cNvSpPr/>
          <p:nvPr/>
        </p:nvSpPr>
        <p:spPr>
          <a:xfrm>
            <a:off x="658368" y="3346704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전략적 의미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2304288" y="3346704"/>
            <a:ext cx="3547872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4" name="Text 21"/>
          <p:cNvSpPr/>
          <p:nvPr/>
        </p:nvSpPr>
        <p:spPr>
          <a:xfrm>
            <a:off x="2432304" y="3346704"/>
            <a:ext cx="3310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의약품 수입 대체 · 한국 브랜드 신뢰 · 역내 수출 거점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566928" y="4050792"/>
            <a:ext cx="16459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6" name="Text 23"/>
          <p:cNvSpPr/>
          <p:nvPr/>
        </p:nvSpPr>
        <p:spPr>
          <a:xfrm>
            <a:off x="658368" y="4050792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입주 혜택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2304288" y="4050792"/>
            <a:ext cx="3547872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8" name="Text 25"/>
          <p:cNvSpPr/>
          <p:nvPr/>
        </p:nvSpPr>
        <p:spPr>
          <a:xfrm>
            <a:off x="2432304" y="4050792"/>
            <a:ext cx="3310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파마 파크 입주기업 특별 법적 지위 및 인센티브</a:t>
            </a:r>
            <a:endParaRPr lang="en-US" sz="900" dirty="0"/>
          </a:p>
        </p:txBody>
      </p:sp>
      <p:pic>
        <p:nvPicPr>
          <p:cNvPr id="29" name="Image 1" descr="img/pharm_meet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328" y="1234440"/>
            <a:ext cx="2523744" cy="1494224"/>
          </a:xfrm>
          <a:prstGeom prst="rect">
            <a:avLst/>
          </a:prstGeom>
        </p:spPr>
      </p:pic>
      <p:sp>
        <p:nvSpPr>
          <p:cNvPr id="30" name="Shape 26"/>
          <p:cNvSpPr/>
          <p:nvPr/>
        </p:nvSpPr>
        <p:spPr>
          <a:xfrm>
            <a:off x="6053328" y="1234440"/>
            <a:ext cx="2523744" cy="1494224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6053328" y="2761488"/>
            <a:ext cx="25237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파트너십 미팅 — 타슈켄트 파마 파크(바이오시티)</a:t>
            </a:r>
            <a:endParaRPr lang="en-US" sz="850" dirty="0"/>
          </a:p>
        </p:txBody>
      </p:sp>
      <p:pic>
        <p:nvPicPr>
          <p:cNvPr id="32" name="Image 2" descr="img/phar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3328" y="3145536"/>
            <a:ext cx="2523744" cy="1409913"/>
          </a:xfrm>
          <a:prstGeom prst="rect">
            <a:avLst/>
          </a:prstGeom>
        </p:spPr>
      </p:pic>
      <p:sp>
        <p:nvSpPr>
          <p:cNvPr id="33" name="Shape 28"/>
          <p:cNvSpPr/>
          <p:nvPr/>
        </p:nvSpPr>
        <p:spPr>
          <a:xfrm>
            <a:off x="6053328" y="3145536"/>
            <a:ext cx="2523744" cy="1409913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6053328" y="4590288"/>
            <a:ext cx="2523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계획 중인 GMP 생산단지 (콘셉트)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3 — 여성전문병원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 유누소보드구 · $7M · 입찰 임박 — 시 정부 지원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188720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13232" y="1385316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1" name="Text 8"/>
          <p:cNvSpPr/>
          <p:nvPr/>
        </p:nvSpPr>
        <p:spPr>
          <a:xfrm>
            <a:off x="713232" y="13853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261872" y="1280160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부지·규모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261872" y="1554480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타슈켄트시 제안 0.5ha — 5층 × 402평 = 연면적 2,008평(약 6,640㎡)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566928" y="2093976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2290572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22905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61872" y="2185416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설계 완료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1261872" y="2459736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타슈켄트시 건설국이 건축 설계 완료 — 즉시 착공 가능</a:t>
            </a:r>
            <a:endParaRPr lang="en-US" sz="880" dirty="0"/>
          </a:p>
        </p:txBody>
      </p:sp>
      <p:sp>
        <p:nvSpPr>
          <p:cNvPr id="19" name="Shape 16"/>
          <p:cNvSpPr/>
          <p:nvPr/>
        </p:nvSpPr>
        <p:spPr>
          <a:xfrm>
            <a:off x="566928" y="2999232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713232" y="3195828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1" name="Text 18"/>
          <p:cNvSpPr/>
          <p:nvPr/>
        </p:nvSpPr>
        <p:spPr>
          <a:xfrm>
            <a:off x="713232" y="31958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61872" y="3090672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입찰·시 지원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1261872" y="3364992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2주 내 공개 입찰 예정 — 시 정부가 당사 참여 지원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566928" y="3904488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713232" y="4101084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6" name="Text 23"/>
          <p:cNvSpPr/>
          <p:nvPr/>
        </p:nvSpPr>
        <p:spPr>
          <a:xfrm>
            <a:off x="713232" y="41010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261872" y="3995928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 기회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1261872" y="4270248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여성·모자보건 수요 급증 · 한국 의료에 대한 높은 신뢰</a:t>
            </a:r>
            <a:endParaRPr lang="en-US" sz="880" dirty="0"/>
          </a:p>
        </p:txBody>
      </p:sp>
      <p:sp>
        <p:nvSpPr>
          <p:cNvPr id="35" name="Text 29"/>
          <p:cNvSpPr/>
          <p:nvPr/>
        </p:nvSpPr>
        <p:spPr>
          <a:xfrm>
            <a:off x="4956048" y="4626864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 승인 설계 — 입면도 · 배치도(1:500) · 단지 전경</a:t>
            </a:r>
            <a:endParaRPr lang="en-US" sz="800" dirty="0"/>
          </a:p>
        </p:txBody>
      </p:sp>
      <p:pic>
        <p:nvPicPr>
          <p:cNvPr id="36" name="Image 1" descr="img/hosp_facade.jpg">
            <a:extLst>
              <a:ext uri="{FF2B5EF4-FFF2-40B4-BE49-F238E27FC236}">
                <a16:creationId xmlns:a16="http://schemas.microsoft.com/office/drawing/2014/main" id="{3A575BAD-9C3F-93FC-CEF8-1C6D3ED4E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48" y="1136840"/>
            <a:ext cx="3611880" cy="1811374"/>
          </a:xfrm>
          <a:prstGeom prst="rect">
            <a:avLst/>
          </a:prstGeom>
        </p:spPr>
      </p:pic>
      <p:sp>
        <p:nvSpPr>
          <p:cNvPr id="37" name="Shape 26">
            <a:extLst>
              <a:ext uri="{FF2B5EF4-FFF2-40B4-BE49-F238E27FC236}">
                <a16:creationId xmlns:a16="http://schemas.microsoft.com/office/drawing/2014/main" id="{8EAAEACC-443F-F3AD-6212-4B79B255AD35}"/>
              </a:ext>
            </a:extLst>
          </p:cNvPr>
          <p:cNvSpPr/>
          <p:nvPr/>
        </p:nvSpPr>
        <p:spPr>
          <a:xfrm>
            <a:off x="4956048" y="1136840"/>
            <a:ext cx="3611880" cy="1811374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pic>
        <p:nvPicPr>
          <p:cNvPr id="38" name="Image 2" descr="img/hospital.jpg">
            <a:extLst>
              <a:ext uri="{FF2B5EF4-FFF2-40B4-BE49-F238E27FC236}">
                <a16:creationId xmlns:a16="http://schemas.microsoft.com/office/drawing/2014/main" id="{D22903D9-08AC-0637-EF66-6DA9ECA3D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48" y="3075368"/>
            <a:ext cx="1106927" cy="1506550"/>
          </a:xfrm>
          <a:prstGeom prst="rect">
            <a:avLst/>
          </a:prstGeom>
        </p:spPr>
      </p:pic>
      <p:sp>
        <p:nvSpPr>
          <p:cNvPr id="39" name="Shape 27">
            <a:extLst>
              <a:ext uri="{FF2B5EF4-FFF2-40B4-BE49-F238E27FC236}">
                <a16:creationId xmlns:a16="http://schemas.microsoft.com/office/drawing/2014/main" id="{F52573CA-EE82-2EF4-BACB-295E0ADC1825}"/>
              </a:ext>
            </a:extLst>
          </p:cNvPr>
          <p:cNvSpPr/>
          <p:nvPr/>
        </p:nvSpPr>
        <p:spPr>
          <a:xfrm>
            <a:off x="4956048" y="3075368"/>
            <a:ext cx="1106927" cy="150655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sp>
        <p:nvSpPr>
          <p:cNvPr id="40" name="Shape 28">
            <a:extLst>
              <a:ext uri="{FF2B5EF4-FFF2-40B4-BE49-F238E27FC236}">
                <a16:creationId xmlns:a16="http://schemas.microsoft.com/office/drawing/2014/main" id="{5DE5B06F-C4CF-AA08-5AC7-6E229049183F}"/>
              </a:ext>
            </a:extLst>
          </p:cNvPr>
          <p:cNvSpPr/>
          <p:nvPr/>
        </p:nvSpPr>
        <p:spPr>
          <a:xfrm>
            <a:off x="6199632" y="3075368"/>
            <a:ext cx="2368296" cy="150655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pic>
        <p:nvPicPr>
          <p:cNvPr id="41" name="Рисунок 40" descr="Изображение выглядит как на открытом воздухе, дерево, машина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2F6A8CD-C06C-ED0C-ECB5-01893101A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632" y="3064732"/>
            <a:ext cx="2368296" cy="15361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4 — U&amp;K HOUSE 주거단지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나망간 추스트 · $20M · 합작법인 등록 — 기획·건축 설계 진행 중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188720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13232" y="1385316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1" name="Text 8"/>
          <p:cNvSpPr/>
          <p:nvPr/>
        </p:nvSpPr>
        <p:spPr>
          <a:xfrm>
            <a:off x="713232" y="13853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261872" y="1280160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부지·규모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261872" y="1554480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3ha — 5층 주거동 400세대: 45㎡ 60% · 66㎡ 40%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566928" y="2093976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2290572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22905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61872" y="2185416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커뮤니티 시설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1261872" y="2459736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3층 센터 2개동 — 피트니스 · 슈퍼마켓 · 어린이집 · 레스토랑</a:t>
            </a:r>
            <a:endParaRPr lang="en-US" sz="880" dirty="0"/>
          </a:p>
        </p:txBody>
      </p:sp>
      <p:sp>
        <p:nvSpPr>
          <p:cNvPr id="19" name="Shape 16"/>
          <p:cNvSpPr/>
          <p:nvPr/>
        </p:nvSpPr>
        <p:spPr>
          <a:xfrm>
            <a:off x="566928" y="2999232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713232" y="3195828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1" name="Text 18"/>
          <p:cNvSpPr/>
          <p:nvPr/>
        </p:nvSpPr>
        <p:spPr>
          <a:xfrm>
            <a:off x="713232" y="31958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61872" y="3090672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합작법인·인허가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1261872" y="3364992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“U&amp;K House” 합작법인 등록 — 주지사·시장 승인 확보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566928" y="3904488"/>
            <a:ext cx="4160520" cy="813816"/>
          </a:xfrm>
          <a:prstGeom prst="roundRect">
            <a:avLst>
              <a:gd name="adj" fmla="val 6180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713232" y="4101084"/>
            <a:ext cx="420624" cy="420624"/>
          </a:xfrm>
          <a:prstGeom prst="ellipse">
            <a:avLst/>
          </a:prstGeom>
          <a:solidFill>
            <a:srgbClr val="0F1B2D"/>
          </a:solidFill>
          <a:ln/>
        </p:spPr>
      </p:sp>
      <p:sp>
        <p:nvSpPr>
          <p:cNvPr id="26" name="Text 23"/>
          <p:cNvSpPr/>
          <p:nvPr/>
        </p:nvSpPr>
        <p:spPr>
          <a:xfrm>
            <a:off x="713232" y="41010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261872" y="3995928"/>
            <a:ext cx="3346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현재 상태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1261872" y="4270248"/>
            <a:ext cx="33467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기획 및 건축 설계 작업 진행 중</a:t>
            </a:r>
            <a:endParaRPr lang="en-US" sz="880" dirty="0"/>
          </a:p>
        </p:txBody>
      </p:sp>
      <p:sp>
        <p:nvSpPr>
          <p:cNvPr id="33" name="Text 28"/>
          <p:cNvSpPr/>
          <p:nvPr/>
        </p:nvSpPr>
        <p:spPr>
          <a:xfrm>
            <a:off x="4956048" y="4626864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“Yangi O’zbekiston” 단지 — 입구 투시도 및 배치 마스터플랜</a:t>
            </a:r>
            <a:endParaRPr lang="en-US" sz="800" dirty="0"/>
          </a:p>
        </p:txBody>
      </p:sp>
      <p:sp>
        <p:nvSpPr>
          <p:cNvPr id="34" name="Shape 26">
            <a:extLst>
              <a:ext uri="{FF2B5EF4-FFF2-40B4-BE49-F238E27FC236}">
                <a16:creationId xmlns:a16="http://schemas.microsoft.com/office/drawing/2014/main" id="{24D255B7-29E4-7A9B-345E-557B2B3318F9}"/>
              </a:ext>
            </a:extLst>
          </p:cNvPr>
          <p:cNvSpPr/>
          <p:nvPr/>
        </p:nvSpPr>
        <p:spPr>
          <a:xfrm>
            <a:off x="5210081" y="1165376"/>
            <a:ext cx="3476719" cy="172870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sp>
        <p:nvSpPr>
          <p:cNvPr id="35" name="Shape 27">
            <a:extLst>
              <a:ext uri="{FF2B5EF4-FFF2-40B4-BE49-F238E27FC236}">
                <a16:creationId xmlns:a16="http://schemas.microsoft.com/office/drawing/2014/main" id="{827944A0-E67D-03EF-D056-1B3339445170}"/>
              </a:ext>
            </a:extLst>
          </p:cNvPr>
          <p:cNvSpPr/>
          <p:nvPr/>
        </p:nvSpPr>
        <p:spPr>
          <a:xfrm>
            <a:off x="5210080" y="3012948"/>
            <a:ext cx="3476719" cy="1572768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pic>
        <p:nvPicPr>
          <p:cNvPr id="36" name="Рисунок 35" descr="Изображение выглядит как Аэрофотосъемка, на открытом воздухе, дерево, трав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3DA0724-DB39-E0A3-F2DD-DADF342383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492" b="10688"/>
          <a:stretch>
            <a:fillRect/>
          </a:stretch>
        </p:blipFill>
        <p:spPr>
          <a:xfrm>
            <a:off x="5210081" y="2999232"/>
            <a:ext cx="3476718" cy="1575806"/>
          </a:xfrm>
          <a:prstGeom prst="rect">
            <a:avLst/>
          </a:prstGeom>
        </p:spPr>
      </p:pic>
      <p:pic>
        <p:nvPicPr>
          <p:cNvPr id="37" name="Image 1" descr="img/house_gate.jpg">
            <a:extLst>
              <a:ext uri="{FF2B5EF4-FFF2-40B4-BE49-F238E27FC236}">
                <a16:creationId xmlns:a16="http://schemas.microsoft.com/office/drawing/2014/main" id="{7A04BF93-6506-DF3C-465C-EBFF3F5977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586"/>
          <a:stretch>
            <a:fillRect/>
          </a:stretch>
        </p:blipFill>
        <p:spPr>
          <a:xfrm>
            <a:off x="5210081" y="1092708"/>
            <a:ext cx="3476719" cy="18019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5 — 안디잔 파크·주거단지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뉴 안디잔 · 30ha · 딜 확정 — 지분 40% 인수 $12M ($12,000,000)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566928" y="1170432"/>
            <a:ext cx="4160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Sanderson Global(호주) 설계: 어트랙션 28~30개, 워터파크, 인공호수, 주거 750,000㎡, 실내 겨울 파크. 부지 매입 완료($2,487,000) · 정지 작업 진행 중 · 반경 100km 인구 1,500만+</a:t>
            </a:r>
            <a:endParaRPr lang="en-US" sz="880" dirty="0"/>
          </a:p>
        </p:txBody>
      </p:sp>
      <p:sp>
        <p:nvSpPr>
          <p:cNvPr id="10" name="Shape 7"/>
          <p:cNvSpPr/>
          <p:nvPr/>
        </p:nvSpPr>
        <p:spPr>
          <a:xfrm>
            <a:off x="566928" y="2066544"/>
            <a:ext cx="1572768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1" name="Text 8"/>
          <p:cNvSpPr/>
          <p:nvPr/>
        </p:nvSpPr>
        <p:spPr>
          <a:xfrm>
            <a:off x="658368" y="2066544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1단계 사업비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231136" y="2066544"/>
            <a:ext cx="2496312" cy="402336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3" name="Text 10"/>
          <p:cNvSpPr/>
          <p:nvPr/>
        </p:nvSpPr>
        <p:spPr>
          <a:xfrm>
            <a:off x="2359152" y="2066544"/>
            <a:ext cx="2258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$40–42M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66928" y="2569464"/>
            <a:ext cx="1572768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5" name="Text 12"/>
          <p:cNvSpPr/>
          <p:nvPr/>
        </p:nvSpPr>
        <p:spPr>
          <a:xfrm>
            <a:off x="658368" y="2569464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당사 지분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2231136" y="2569464"/>
            <a:ext cx="2496312" cy="402336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7" name="Text 14"/>
          <p:cNvSpPr/>
          <p:nvPr/>
        </p:nvSpPr>
        <p:spPr>
          <a:xfrm>
            <a:off x="2359152" y="2569464"/>
            <a:ext cx="2258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40%  ·  $12M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66928" y="3072384"/>
            <a:ext cx="1572768" cy="402336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9" name="Text 16"/>
          <p:cNvSpPr/>
          <p:nvPr/>
        </p:nvSpPr>
        <p:spPr>
          <a:xfrm>
            <a:off x="658368" y="3072384"/>
            <a:ext cx="1408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은행 대출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2231136" y="3072384"/>
            <a:ext cx="2496312" cy="402336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1" name="Text 18"/>
          <p:cNvSpPr/>
          <p:nvPr/>
        </p:nvSpPr>
        <p:spPr>
          <a:xfrm>
            <a:off x="2359152" y="3072384"/>
            <a:ext cx="2258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약 $22M · Ipak Yuli(합의)</a:t>
            </a:r>
            <a:endParaRPr lang="en-US" sz="950" dirty="0"/>
          </a:p>
        </p:txBody>
      </p:sp>
      <p:sp>
        <p:nvSpPr>
          <p:cNvPr id="24" name="Text 20"/>
          <p:cNvSpPr/>
          <p:nvPr/>
        </p:nvSpPr>
        <p:spPr>
          <a:xfrm>
            <a:off x="4956048" y="3553060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마스터플랜 — Sanderson Global 콘셉트</a:t>
            </a:r>
            <a:endParaRPr lang="en-US" sz="850" dirty="0"/>
          </a:p>
        </p:txBody>
      </p:sp>
      <p:sp>
        <p:nvSpPr>
          <p:cNvPr id="25" name="Text 21"/>
          <p:cNvSpPr/>
          <p:nvPr/>
        </p:nvSpPr>
        <p:spPr>
          <a:xfrm>
            <a:off x="566928" y="3639312"/>
            <a:ext cx="80101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예상 수익성 — 사업자 최소 시나리오</a:t>
            </a:r>
            <a:endParaRPr lang="en-US" sz="1000" dirty="0"/>
          </a:p>
        </p:txBody>
      </p:sp>
      <p:sp>
        <p:nvSpPr>
          <p:cNvPr id="26" name="Shape 22"/>
          <p:cNvSpPr/>
          <p:nvPr/>
        </p:nvSpPr>
        <p:spPr>
          <a:xfrm>
            <a:off x="566928" y="3950208"/>
            <a:ext cx="1527048" cy="768096"/>
          </a:xfrm>
          <a:prstGeom prst="roundRect">
            <a:avLst>
              <a:gd name="adj" fmla="val 6548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7" name="Text 23"/>
          <p:cNvSpPr/>
          <p:nvPr/>
        </p:nvSpPr>
        <p:spPr>
          <a:xfrm>
            <a:off x="566928" y="4023360"/>
            <a:ext cx="1527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$29M/년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12648" y="4334256"/>
            <a:ext cx="1435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파크 순이익</a:t>
            </a:r>
            <a:endParaRPr lang="en-US" sz="800" dirty="0"/>
          </a:p>
        </p:txBody>
      </p:sp>
      <p:sp>
        <p:nvSpPr>
          <p:cNvPr id="29" name="Shape 25"/>
          <p:cNvSpPr/>
          <p:nvPr/>
        </p:nvSpPr>
        <p:spPr>
          <a:xfrm>
            <a:off x="2203704" y="3950208"/>
            <a:ext cx="1527048" cy="768096"/>
          </a:xfrm>
          <a:prstGeom prst="roundRect">
            <a:avLst>
              <a:gd name="adj" fmla="val 6548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30" name="Text 26"/>
          <p:cNvSpPr/>
          <p:nvPr/>
        </p:nvSpPr>
        <p:spPr>
          <a:xfrm>
            <a:off x="2203704" y="4023360"/>
            <a:ext cx="1527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120만 명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2249424" y="4334256"/>
            <a:ext cx="1435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연간 방문객</a:t>
            </a:r>
            <a:endParaRPr lang="en-US" sz="800" dirty="0"/>
          </a:p>
        </p:txBody>
      </p:sp>
      <p:sp>
        <p:nvSpPr>
          <p:cNvPr id="32" name="Shape 28"/>
          <p:cNvSpPr/>
          <p:nvPr/>
        </p:nvSpPr>
        <p:spPr>
          <a:xfrm>
            <a:off x="3840480" y="3950208"/>
            <a:ext cx="1527048" cy="768096"/>
          </a:xfrm>
          <a:prstGeom prst="roundRect">
            <a:avLst>
              <a:gd name="adj" fmla="val 6548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33" name="Text 29"/>
          <p:cNvSpPr/>
          <p:nvPr/>
        </p:nvSpPr>
        <p:spPr>
          <a:xfrm>
            <a:off x="3840480" y="4023360"/>
            <a:ext cx="1527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2~3년</a:t>
            </a:r>
            <a:endParaRPr lang="en-US" sz="1250" dirty="0"/>
          </a:p>
        </p:txBody>
      </p:sp>
      <p:sp>
        <p:nvSpPr>
          <p:cNvPr id="34" name="Text 30"/>
          <p:cNvSpPr/>
          <p:nvPr/>
        </p:nvSpPr>
        <p:spPr>
          <a:xfrm>
            <a:off x="3886200" y="4334256"/>
            <a:ext cx="1435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투자 회수</a:t>
            </a:r>
            <a:endParaRPr lang="en-US" sz="800" dirty="0"/>
          </a:p>
        </p:txBody>
      </p:sp>
      <p:sp>
        <p:nvSpPr>
          <p:cNvPr id="35" name="Shape 31"/>
          <p:cNvSpPr/>
          <p:nvPr/>
        </p:nvSpPr>
        <p:spPr>
          <a:xfrm>
            <a:off x="5477256" y="3950208"/>
            <a:ext cx="1527048" cy="768096"/>
          </a:xfrm>
          <a:prstGeom prst="roundRect">
            <a:avLst>
              <a:gd name="adj" fmla="val 6548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36" name="Text 32"/>
          <p:cNvSpPr/>
          <p:nvPr/>
        </p:nvSpPr>
        <p:spPr>
          <a:xfrm>
            <a:off x="5477256" y="4023360"/>
            <a:ext cx="1527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$141.25M</a:t>
            </a:r>
            <a:endParaRPr lang="en-US" sz="1250" dirty="0"/>
          </a:p>
        </p:txBody>
      </p:sp>
      <p:sp>
        <p:nvSpPr>
          <p:cNvPr id="37" name="Text 33"/>
          <p:cNvSpPr/>
          <p:nvPr/>
        </p:nvSpPr>
        <p:spPr>
          <a:xfrm>
            <a:off x="5522976" y="4334256"/>
            <a:ext cx="1435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주거 분양 이익</a:t>
            </a:r>
            <a:endParaRPr lang="en-US" sz="800" dirty="0"/>
          </a:p>
        </p:txBody>
      </p:sp>
      <p:sp>
        <p:nvSpPr>
          <p:cNvPr id="38" name="Shape 34"/>
          <p:cNvSpPr/>
          <p:nvPr/>
        </p:nvSpPr>
        <p:spPr>
          <a:xfrm>
            <a:off x="7114032" y="3950208"/>
            <a:ext cx="1527048" cy="768096"/>
          </a:xfrm>
          <a:prstGeom prst="roundRect">
            <a:avLst>
              <a:gd name="adj" fmla="val 6548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39" name="Text 35"/>
          <p:cNvSpPr/>
          <p:nvPr/>
        </p:nvSpPr>
        <p:spPr>
          <a:xfrm>
            <a:off x="7114032" y="4023360"/>
            <a:ext cx="1527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565,000㎡</a:t>
            </a:r>
            <a:endParaRPr lang="en-US" sz="1250" dirty="0"/>
          </a:p>
        </p:txBody>
      </p:sp>
      <p:sp>
        <p:nvSpPr>
          <p:cNvPr id="40" name="Text 36"/>
          <p:cNvSpPr/>
          <p:nvPr/>
        </p:nvSpPr>
        <p:spPr>
          <a:xfrm>
            <a:off x="7159752" y="4334256"/>
            <a:ext cx="1435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분양 면적</a:t>
            </a:r>
            <a:endParaRPr lang="en-US" sz="800" dirty="0"/>
          </a:p>
        </p:txBody>
      </p:sp>
      <p:pic>
        <p:nvPicPr>
          <p:cNvPr id="41" name="Image 1" descr="img/park.jpg">
            <a:extLst>
              <a:ext uri="{FF2B5EF4-FFF2-40B4-BE49-F238E27FC236}">
                <a16:creationId xmlns:a16="http://schemas.microsoft.com/office/drawing/2014/main" id="{0CCC8ADB-90C7-5556-E642-59261463D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482" y="1197864"/>
            <a:ext cx="4184088" cy="2354580"/>
          </a:xfrm>
          <a:prstGeom prst="rect">
            <a:avLst/>
          </a:prstGeom>
        </p:spPr>
      </p:pic>
      <p:sp>
        <p:nvSpPr>
          <p:cNvPr id="42" name="Shape 19">
            <a:extLst>
              <a:ext uri="{FF2B5EF4-FFF2-40B4-BE49-F238E27FC236}">
                <a16:creationId xmlns:a16="http://schemas.microsoft.com/office/drawing/2014/main" id="{2923DCB6-4AF1-D402-E4CB-63A3E812636E}"/>
              </a:ext>
            </a:extLst>
          </p:cNvPr>
          <p:cNvSpPr/>
          <p:nvPr/>
        </p:nvSpPr>
        <p:spPr>
          <a:xfrm>
            <a:off x="4821482" y="1170432"/>
            <a:ext cx="4184088" cy="235458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5 — 마스터플랜 (SANDERSON GLOBAL)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“Fairytale Wonderland”, 안디잔 · 총 300,000㎡ · 1단계 200,000㎡ · 2단계 100,000㎡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pic>
        <p:nvPicPr>
          <p:cNvPr id="9" name="Image 1" descr="img/park_zon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1188720"/>
            <a:ext cx="5760720" cy="323636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66928" y="1188720"/>
            <a:ext cx="5760720" cy="323636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66928" y="4462272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테마존 배치도 — Sanderson Global ©</a:t>
            </a:r>
            <a:endParaRPr lang="en-US" sz="850" dirty="0"/>
          </a:p>
        </p:txBody>
      </p:sp>
      <p:sp>
        <p:nvSpPr>
          <p:cNvPr id="12" name="Shape 8"/>
          <p:cNvSpPr/>
          <p:nvPr/>
        </p:nvSpPr>
        <p:spPr>
          <a:xfrm>
            <a:off x="6510528" y="1188720"/>
            <a:ext cx="2066544" cy="786384"/>
          </a:xfrm>
          <a:prstGeom prst="roundRect">
            <a:avLst>
              <a:gd name="adj" fmla="val 6395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6510528" y="1280160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105,000㎡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556248" y="1609344"/>
            <a:ext cx="1975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테마파크</a:t>
            </a:r>
            <a:endParaRPr lang="en-US" sz="850" dirty="0"/>
          </a:p>
        </p:txBody>
      </p:sp>
      <p:sp>
        <p:nvSpPr>
          <p:cNvPr id="15" name="Shape 11"/>
          <p:cNvSpPr/>
          <p:nvPr/>
        </p:nvSpPr>
        <p:spPr>
          <a:xfrm>
            <a:off x="6510528" y="2093976"/>
            <a:ext cx="2066544" cy="786384"/>
          </a:xfrm>
          <a:prstGeom prst="roundRect">
            <a:avLst>
              <a:gd name="adj" fmla="val 6395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6510528" y="2185416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50,000㎡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556248" y="2514600"/>
            <a:ext cx="1975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워터파크 “Mermaid Bay”</a:t>
            </a:r>
            <a:endParaRPr lang="en-US" sz="850" dirty="0"/>
          </a:p>
        </p:txBody>
      </p:sp>
      <p:sp>
        <p:nvSpPr>
          <p:cNvPr id="18" name="Shape 14"/>
          <p:cNvSpPr/>
          <p:nvPr/>
        </p:nvSpPr>
        <p:spPr>
          <a:xfrm>
            <a:off x="6510528" y="2999232"/>
            <a:ext cx="2066544" cy="786384"/>
          </a:xfrm>
          <a:prstGeom prst="roundRect">
            <a:avLst>
              <a:gd name="adj" fmla="val 6395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6510528" y="309067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75,000㎡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6556248" y="3419856"/>
            <a:ext cx="1975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주거(아파트)</a:t>
            </a:r>
            <a:endParaRPr lang="en-US" sz="850" dirty="0"/>
          </a:p>
        </p:txBody>
      </p:sp>
      <p:sp>
        <p:nvSpPr>
          <p:cNvPr id="21" name="Shape 17"/>
          <p:cNvSpPr/>
          <p:nvPr/>
        </p:nvSpPr>
        <p:spPr>
          <a:xfrm>
            <a:off x="6510528" y="3904488"/>
            <a:ext cx="2066544" cy="786384"/>
          </a:xfrm>
          <a:prstGeom prst="roundRect">
            <a:avLst>
              <a:gd name="adj" fmla="val 6395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22" name="Text 18"/>
          <p:cNvSpPr/>
          <p:nvPr/>
        </p:nvSpPr>
        <p:spPr>
          <a:xfrm>
            <a:off x="6510528" y="3995928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20,000㎡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6556248" y="4325112"/>
            <a:ext cx="1975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리조트 호텔·상업시설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파이프라인 및 추진 프로젝트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추가 9개 프로젝트 · 정부 주도 수요 · 나망간·타슈켄트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261872"/>
            <a:ext cx="23317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0" name="Text 7"/>
          <p:cNvSpPr/>
          <p:nvPr/>
        </p:nvSpPr>
        <p:spPr>
          <a:xfrm>
            <a:off x="658368" y="1261872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엔지니어링 합작법인 · 추진 중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990088" y="1261872"/>
            <a:ext cx="5586984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2" name="Text 9"/>
          <p:cNvSpPr/>
          <p:nvPr/>
        </p:nvSpPr>
        <p:spPr>
          <a:xfrm>
            <a:off x="3118104" y="1261872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토목·건축·도시계획 — 10년 경력 현지 파트너 확보, 차기 방문 시 법인 등록 예정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566928" y="1965960"/>
            <a:ext cx="23317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4" name="Text 11"/>
          <p:cNvSpPr/>
          <p:nvPr/>
        </p:nvSpPr>
        <p:spPr>
          <a:xfrm>
            <a:off x="658368" y="1965960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건설·EPC · 추진 중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990088" y="1965960"/>
            <a:ext cx="5586984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16" name="Text 13"/>
          <p:cNvSpPr/>
          <p:nvPr/>
        </p:nvSpPr>
        <p:spPr>
          <a:xfrm>
            <a:off x="3118104" y="1965960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도로·건축·가스·상하수도 — 정부 발주 사업 일괄 수행 체계 구축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66928" y="2670048"/>
            <a:ext cx="23317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8" name="Text 15"/>
          <p:cNvSpPr/>
          <p:nvPr/>
        </p:nvSpPr>
        <p:spPr>
          <a:xfrm>
            <a:off x="658368" y="2670048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외국인 주거단지 · 추진 중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2990088" y="2670048"/>
            <a:ext cx="5586984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0" name="Text 17"/>
          <p:cNvSpPr/>
          <p:nvPr/>
        </p:nvSpPr>
        <p:spPr>
          <a:xfrm>
            <a:off x="3118104" y="2670048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타슈켄트시 제안 — 구시가지 재개발 마스터플랜 확정 후 착수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566928" y="3374136"/>
            <a:ext cx="23317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2" name="Text 19"/>
          <p:cNvSpPr/>
          <p:nvPr/>
        </p:nvSpPr>
        <p:spPr>
          <a:xfrm>
            <a:off x="658368" y="3374136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정부 요청 · 나망간 · MOU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2990088" y="3374136"/>
            <a:ext cx="5586984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4" name="Text 21"/>
          <p:cNvSpPr/>
          <p:nvPr/>
        </p:nvSpPr>
        <p:spPr>
          <a:xfrm>
            <a:off x="3118104" y="3374136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농업단지 · 한국 중소기업 산업단지 · 추스트 FEZ 물류센터·터미널 · 고속도로 휴게소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566928" y="4078224"/>
            <a:ext cx="2331720" cy="54864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26" name="Text 23"/>
          <p:cNvSpPr/>
          <p:nvPr/>
        </p:nvSpPr>
        <p:spPr>
          <a:xfrm>
            <a:off x="658368" y="4078224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검토 중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2990088" y="4078224"/>
            <a:ext cx="5586984" cy="548640"/>
          </a:xfrm>
          <a:prstGeom prst="rect">
            <a:avLst/>
          </a:prstGeom>
          <a:solidFill>
            <a:srgbClr val="F5F7FA"/>
          </a:solidFill>
          <a:ln/>
        </p:spPr>
      </p:sp>
      <p:sp>
        <p:nvSpPr>
          <p:cNvPr id="28" name="Text 25"/>
          <p:cNvSpPr/>
          <p:nvPr/>
        </p:nvSpPr>
        <p:spPr>
          <a:xfrm>
            <a:off x="3118104" y="4078224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식량안보 시범단지 · U&amp;K Global Chemical — 7개 생산라인(EPS·HEXA보드·페인트·판넬)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455" y="-33398"/>
            <a:ext cx="2983149" cy="298314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218231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감사합니다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457200" y="3013759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Thank You for Your Interest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4023360" y="3562399"/>
            <a:ext cx="1097280" cy="0"/>
          </a:xfrm>
          <a:prstGeom prst="line">
            <a:avLst/>
          </a:prstGeom>
          <a:noFill/>
          <a:ln w="15240">
            <a:solidFill>
              <a:srgbClr val="C9A8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3745279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한국과 우즈베키스탄의 미래를 함께 만들어 갑시다!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44074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·  우즈베키스탄 타슈켄트  ·  2026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46120" cy="5143500"/>
          </a:xfrm>
          <a:prstGeom prst="rect">
            <a:avLst/>
          </a:prstGeom>
          <a:solidFill>
            <a:srgbClr val="0F1B2D"/>
          </a:solidFill>
          <a:ln/>
        </p:spPr>
      </p:sp>
      <p:pic>
        <p:nvPicPr>
          <p:cNvPr id="3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118872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" y="2103120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274320" y="2432304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Network Co., Ltd.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1353312" y="2889504"/>
            <a:ext cx="548640" cy="0"/>
          </a:xfrm>
          <a:prstGeom prst="line">
            <a:avLst/>
          </a:prstGeom>
          <a:noFill/>
          <a:ln w="1524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74320" y="3035808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 · 우즈베키스탄 무역회사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611880" y="47548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목        차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3611880" y="118872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4187952" y="1188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 연혁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187952" y="1463040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설립과 성장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611880" y="18013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187952" y="18013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경영진 소개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187952" y="2075688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회장 약력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3611880" y="241401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187952" y="2414016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우즈베키스탄 포트폴리오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187952" y="2688336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현황 · 14개 프로젝트 · $192M+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3611880" y="3026664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04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187952" y="3026664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I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187952" y="3300984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AIRRAS · U&amp;K Pharm · 여성전문병원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3611880" y="363931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05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4187952" y="3639312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프로젝트 II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4187952" y="3913632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House · 안디잔 파크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3611880" y="4251960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06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4187952" y="425196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파이프라인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4187952" y="4526280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추진 중 3건 · 정부 요청 6건 · MOU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회사 연혁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한국과 우즈베키스탄을 잇는 도전과 성장의 기록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66928" y="1417320"/>
            <a:ext cx="2596896" cy="2560320"/>
          </a:xfrm>
          <a:prstGeom prst="roundRect">
            <a:avLst>
              <a:gd name="adj" fmla="val 1964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68096" y="16459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2025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768096" y="2212848"/>
            <a:ext cx="2231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설립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68096" y="2816352"/>
            <a:ext cx="22311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한국–우즈베키스탄 무역·경제 협력 추진을 위해 타슈켄트에 설립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310128" y="1417320"/>
            <a:ext cx="2596896" cy="2560320"/>
          </a:xfrm>
          <a:prstGeom prst="roundRect">
            <a:avLst>
              <a:gd name="adj" fmla="val 1964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511296" y="16459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2026. 6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3511296" y="2212848"/>
            <a:ext cx="2231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AIRRAS 대통령 승인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511296" y="2816352"/>
            <a:ext cx="22311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스마트 양식 클러스터($72.5M) — 대통령 보고 및 승인 확보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6053328" y="1417320"/>
            <a:ext cx="2596896" cy="2560320"/>
          </a:xfrm>
          <a:prstGeom prst="roundRect">
            <a:avLst>
              <a:gd name="adj" fmla="val 1964"/>
            </a:avLst>
          </a:prstGeom>
          <a:solidFill>
            <a:srgbClr val="F5F7FA"/>
          </a:solidFill>
          <a:ln/>
          <a:effectLst>
            <a:outerShdw blurRad="88900" dist="25400" dir="3600000" algn="bl" rotWithShape="0">
              <a:srgbClr val="1A2B44">
                <a:alpha val="16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6254496" y="16459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2026. 7</a:t>
            </a:r>
            <a:endParaRPr lang="en-US" sz="2600" dirty="0"/>
          </a:p>
        </p:txBody>
      </p:sp>
      <p:sp>
        <p:nvSpPr>
          <p:cNvPr id="19" name="Text 16"/>
          <p:cNvSpPr/>
          <p:nvPr/>
        </p:nvSpPr>
        <p:spPr>
          <a:xfrm>
            <a:off x="6254496" y="2212848"/>
            <a:ext cx="2231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포트폴리오 $192M+ 확정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254496" y="2816352"/>
            <a:ext cx="22311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14개 프로젝트 · 7개 분야 — 핵심 5건 확정 및 파이프라인 확대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66928" y="4224528"/>
            <a:ext cx="8010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설립 첫해부터 증명한 신뢰와 실행력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32688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9144000" cy="41148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회장 약력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66928" y="56692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설립자 및 회장</a:t>
            </a:r>
            <a:endParaRPr lang="en-US" sz="1000" dirty="0"/>
          </a:p>
        </p:txBody>
      </p:sp>
      <p:pic>
        <p:nvPicPr>
          <p:cNvPr id="6" name="Image 0" descr="im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128016"/>
            <a:ext cx="676656" cy="67665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8783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FA3B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  |   한국·우즈베키스탄 무역회사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566928" y="128016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임상화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566928" y="181051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Lim Sang Hwa  ·  설립자 · 회장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566928" y="2267712"/>
            <a:ext cx="5120640" cy="0"/>
          </a:xfrm>
          <a:prstGeom prst="line">
            <a:avLst/>
          </a:prstGeom>
          <a:noFill/>
          <a:ln w="12700">
            <a:solidFill>
              <a:srgbClr val="D5DBE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66928" y="2432304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생년월일   </a:t>
            </a:r>
            <a:r>
              <a:rPr lang="en-US" sz="10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1961년 6월 25일, 대한민국 경기도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566928" y="2816352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B2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학력   </a:t>
            </a:r>
            <a:r>
              <a:rPr lang="en-US" sz="1050" dirty="0">
                <a:solidFill>
                  <a:srgbClr val="4755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경희대학교 법학석사(LL.M.)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566928" y="33101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경력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566928" y="3621024"/>
            <a:ext cx="1325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2004–2025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1938528" y="3621024"/>
            <a:ext cx="4023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스마트팜·농업 엔지니어링 기업 — 설립자 · 대표이사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566928" y="4005072"/>
            <a:ext cx="1325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2015–2025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1938528" y="4005072"/>
            <a:ext cx="4023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부동산 개발·건설 기업 — 건설부문 대표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566928" y="4389120"/>
            <a:ext cx="1325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A84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2025–현재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1938528" y="4389120"/>
            <a:ext cx="4023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U&amp;K Global Network Co., Ltd. — 설립자 · 회장</a:t>
            </a:r>
            <a:endParaRPr lang="en-US" sz="1050" dirty="0"/>
          </a:p>
        </p:txBody>
      </p:sp>
      <p:sp>
        <p:nvSpPr>
          <p:cNvPr id="23" name="Shape 6">
            <a:extLst>
              <a:ext uri="{FF2B5EF4-FFF2-40B4-BE49-F238E27FC236}">
                <a16:creationId xmlns:a16="http://schemas.microsoft.com/office/drawing/2014/main" id="{43F6913C-BF09-1FCE-507E-64F7CA2ACF16}"/>
              </a:ext>
            </a:extLst>
          </p:cNvPr>
          <p:cNvSpPr/>
          <p:nvPr/>
        </p:nvSpPr>
        <p:spPr>
          <a:xfrm>
            <a:off x="6263640" y="1234440"/>
            <a:ext cx="2395728" cy="3048000"/>
          </a:xfrm>
          <a:prstGeom prst="rect">
            <a:avLst/>
          </a:prstGeom>
          <a:ln w="15875">
            <a:solidFill>
              <a:srgbClr val="C9A84C"/>
            </a:solidFill>
            <a:prstDash val="solid"/>
          </a:ln>
        </p:spPr>
      </p:sp>
      <p:pic>
        <p:nvPicPr>
          <p:cNvPr id="24" name="Рисунок 23" descr="Изображение выглядит как одежда, человек, костюм, Формальная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58B504A-20B4-F845-74F5-CC750B704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25" y="1237941"/>
            <a:ext cx="2377440" cy="30380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1582</Words>
  <Application>Microsoft Office PowerPoint</Application>
  <PresentationFormat>Экран (16:9)</PresentationFormat>
  <Paragraphs>264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Malgun Gothic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Mukhammadnazar Alinazarov</cp:lastModifiedBy>
  <cp:revision>2</cp:revision>
  <dcterms:created xsi:type="dcterms:W3CDTF">2026-07-05T11:10:38Z</dcterms:created>
  <dcterms:modified xsi:type="dcterms:W3CDTF">2026-07-05T11:26:40Z</dcterms:modified>
</cp:coreProperties>
</file>